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118" autoAdjust="0"/>
  </p:normalViewPr>
  <p:slideViewPr>
    <p:cSldViewPr snapToGrid="0">
      <p:cViewPr varScale="1">
        <p:scale>
          <a:sx n="100" d="100"/>
          <a:sy n="100" d="100"/>
        </p:scale>
        <p:origin x="946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edpix.com/photo/download/667974/professor-class-free-pictures-free-photos-free-images-royalty-free-free-illustration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Many of you have worked on a team project before.  For the instructors, many of you have probably done team-based activities in your courses, and you may have even used algorithmic team formation tools to help make this process more efficient or easier. 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Provide insight on how you could give students more of a voice when using algorithmic team formation tools in your courses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40c45ce1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40c45ce1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02fef1e2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02fef1e2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Invite to see the paper for more detail on the criteria and votes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Distribute skills, easier meetings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Favored criteria related to immediate topics that could help complete the project more conveniently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Voted against or disregarded gender, gpa, etc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02fef1e2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02fef1e22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55fbec27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55fbec27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02fef1e2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02fef1e2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students in the Instructor condition participated in the process via the survey but did not have a choice in which criteria were on the survey, or how the criteria would be weighed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02fef1e2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802fef1e2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55fbec27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55fbec27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02fef1e2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02fef1e2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55fbec279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55fbec279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02fef1e2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02fef1e2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the interviews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40c45ce1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40c45ce1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•Instructors are increasingly using teamwork in their courses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•Need to decide how to form the teams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methods exist, random/self-selection have some weaknesses, increasingly popular option is...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02fef1e22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02fef1e22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the interviews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40c45ce18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40c45ce18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02fef1e2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02fef1e2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40c45ce1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40c45ce1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conclusion, this work contributed….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40c45ce1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40c45ce1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First one is composition. Criteria-based team formation.  Careful with wording-- Woolley will be there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Algorithmic team formation tools help implement this approach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40c45ce18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40c45ce18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a representative tool-- CATME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40c45ce18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840c45ce18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Students have little input despite having potentially useful localized knowledge of their experiences and the fact that these decisions will impact their experiences, learning, etc.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40c45ce18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840c45ce18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Because of these potential benefits, developed LIFT-- learner involvement in forming teams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Explain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This approach is grounded in theories of crowdsourcing and collective intelligence, and inspired by prior successes of the use of crowdsourcing techniques in learning environments</a:t>
            </a:r>
            <a:endParaRPr sz="850" dirty="0">
              <a:solidFill>
                <a:schemeClr val="dk1"/>
              </a:solidFill>
              <a:highlight>
                <a:srgbClr val="E4E8EE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534d4a55f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534d4a55f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https://www.needpix.com/photo/download/667974/professor-class-free-pictures-free-photos-free-images-royalty-free-free-illustrations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40c45ce18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40c45ce18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had a number of dependent variables….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Wanted to measure effects on these variables/outcomes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Collected via post-survey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40c45ce18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840c45ce18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2.png"/><Relationship Id="rId5" Type="http://schemas.openxmlformats.org/officeDocument/2006/relationships/hyperlink" Target="mailto:ehstngs2@illinois.edu" TargetMode="External"/><Relationship Id="rId4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8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22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LIFT: Integrating Stakeholder Voices into Algorithmic Team Formation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982400" y="3316300"/>
            <a:ext cx="7042800" cy="12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Emily M. Hastings, Albatool Alamri,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Andrew Kuznetsov, Christine Pisarczyk, 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Karrie Karahalios, Darko Marinov, Brian P. Bailey</a:t>
            </a:r>
            <a:endParaRPr sz="24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4100" y="3348413"/>
            <a:ext cx="946856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70"/>
    </mc:Choice>
    <mc:Fallback>
      <p:transition spd="slow" advTm="31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800" b="1">
                <a:solidFill>
                  <a:srgbClr val="000000"/>
                </a:solidFill>
              </a:rPr>
              <a:t>RQ1</a:t>
            </a:r>
            <a:r>
              <a:rPr lang="en" sz="2800">
                <a:solidFill>
                  <a:srgbClr val="000000"/>
                </a:solidFill>
              </a:rPr>
              <a:t>: What team formation criteria do students select when given the chance? How do student and instructor choices differ?</a:t>
            </a:r>
            <a:endParaRPr sz="2800" b="1">
              <a:solidFill>
                <a:srgbClr val="000000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85"/>
    </mc:Choice>
    <mc:Fallback>
      <p:transition spd="slow" advTm="9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RQ1: Student Criteria Choices</a:t>
            </a:r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75 criteria discussed in total, 48 (64%) newly-proposed</a:t>
            </a:r>
            <a:endParaRPr/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E.g., Organizational style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 broad categories:</a:t>
            </a:r>
            <a:endParaRPr/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Team management (e.g., Leadership role, Teamwork experience)</a:t>
            </a:r>
            <a:endParaRPr/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Academics (e.g., GPA, Software skills)</a:t>
            </a:r>
            <a:endParaRPr/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Identity (e.g., Gender, Personality type)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Voting phase eliminated all less serious criteria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popular: scheduling, skills, work habits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Least popular: aspects of past and identity not under present control</a:t>
            </a:r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387"/>
    </mc:Choice>
    <mc:Fallback>
      <p:transition spd="slow" advTm="84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Instructor Criteria Choices</a:t>
            </a:r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instructor criteria selected from tool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Prioritized learning and long-term success over minimizing present conflict</a:t>
            </a:r>
            <a:endParaRPr/>
          </a:p>
          <a:p>
            <a:pPr marL="914400" lvl="1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○"/>
            </a:pPr>
            <a:r>
              <a:rPr lang="en" sz="1800" i="1"/>
              <a:t>“High achievers may need to be in teams with other high achievers so that they have this sort of conflict...[and] can work through a disagreement with another student. I think it is a wonderful opportunity for growth.” </a:t>
            </a:r>
            <a:r>
              <a:rPr lang="en" sz="1800"/>
              <a:t>(I2)</a:t>
            </a:r>
            <a:endParaRPr sz="1800"/>
          </a:p>
        </p:txBody>
      </p:sp>
      <p:sp>
        <p:nvSpPr>
          <p:cNvPr id="156" name="Google Shape;156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87"/>
    </mc:Choice>
    <mc:Fallback>
      <p:transition spd="slow" advTm="28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800" b="1">
                <a:solidFill>
                  <a:srgbClr val="000000"/>
                </a:solidFill>
              </a:rPr>
              <a:t>RQ2: </a:t>
            </a:r>
            <a:r>
              <a:rPr lang="en" sz="2800">
                <a:solidFill>
                  <a:srgbClr val="000000"/>
                </a:solidFill>
              </a:rPr>
              <a:t>How do students perceive their agency when they are allowed to have input into the team formation process?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52"/>
    </mc:Choice>
    <mc:Fallback>
      <p:transition spd="slow" advTm="7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RQ2: Student Perceptions of Agency</a:t>
            </a:r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Students found it important to have a voice (median 6.0)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Median agency score in Learner condition was higher (median 5.0 vs 4.0), but not statistically significant (Wald χ2(1)=3.05, B= 0.77, p=0.08)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sz="1800"/>
              <a:t>Possible explanation: participation vs. choice</a:t>
            </a:r>
            <a:endParaRPr sz="1800"/>
          </a:p>
        </p:txBody>
      </p:sp>
      <p:sp>
        <p:nvSpPr>
          <p:cNvPr id="169" name="Google Shape;169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887"/>
    </mc:Choice>
    <mc:Fallback>
      <p:transition spd="slow" advTm="63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RQ2: Student Perceptions of Agency</a:t>
            </a:r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Strengths:</a:t>
            </a:r>
            <a:endParaRPr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LIFT can provide insight to instructors who are disconnected from the student team experience (S=10)</a:t>
            </a:r>
            <a:endParaRPr sz="1800"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LIFT contributed to increased sense of ownership (S=5)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Weaknesses:</a:t>
            </a:r>
            <a:endParaRPr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Students are not experts on what makes a good team (S=6)</a:t>
            </a:r>
            <a:endParaRPr sz="1800"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Instructors more familiar with the course and what skills will be necessary (S=8)</a:t>
            </a:r>
            <a:endParaRPr sz="1800"/>
          </a:p>
          <a:p>
            <a:pPr marL="914400" lvl="1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○"/>
            </a:pPr>
            <a:r>
              <a:rPr lang="en" sz="1800"/>
              <a:t>Concerns of gaming (S=5)</a:t>
            </a:r>
            <a:endParaRPr sz="1800"/>
          </a:p>
        </p:txBody>
      </p:sp>
      <p:sp>
        <p:nvSpPr>
          <p:cNvPr id="176" name="Google Shape;176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491"/>
    </mc:Choice>
    <mc:Fallback>
      <p:transition spd="slow" advTm="39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800" b="1">
                <a:solidFill>
                  <a:srgbClr val="000000"/>
                </a:solidFill>
              </a:rPr>
              <a:t>RQ3:</a:t>
            </a:r>
            <a:r>
              <a:rPr lang="en" sz="2800">
                <a:solidFill>
                  <a:srgbClr val="000000"/>
                </a:solidFill>
              </a:rPr>
              <a:t> How does allowing students to select criteria affect their team performance, satisfaction, and other course experiences compared to having instructors select criteria?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21"/>
    </mc:Choice>
    <mc:Fallback>
      <p:transition spd="slow" advTm="11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RQ3: Effects of Criteria Selector on Outcomes</a:t>
            </a:r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across conditions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significant effect of criteria selector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 explanations:</a:t>
            </a:r>
            <a:endParaRPr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Specifics of criteria configuration may not be most important factor in outcomes</a:t>
            </a:r>
            <a:endParaRPr sz="1800"/>
          </a:p>
          <a:p>
            <a:pPr marL="914400" lvl="1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○"/>
            </a:pPr>
            <a:r>
              <a:rPr lang="en" sz="1800"/>
              <a:t>Expectation effect (Hastings et al. 2018)</a:t>
            </a:r>
            <a:endParaRPr sz="1800"/>
          </a:p>
        </p:txBody>
      </p:sp>
      <p:sp>
        <p:nvSpPr>
          <p:cNvPr id="189" name="Google Shape;18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163"/>
    </mc:Choice>
    <mc:Fallback>
      <p:transition spd="slow" advTm="40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195" name="Google Shape;195;p3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800" b="1">
                <a:solidFill>
                  <a:srgbClr val="000000"/>
                </a:solidFill>
              </a:rPr>
              <a:t>RQ4: </a:t>
            </a:r>
            <a:r>
              <a:rPr lang="en" sz="2800">
                <a:solidFill>
                  <a:srgbClr val="000000"/>
                </a:solidFill>
              </a:rPr>
              <a:t>How do instructors perceive transferring agency in the team formation process to students, and what do they learn about student preferences?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24"/>
    </mc:Choice>
    <mc:Fallback>
      <p:transition spd="slow" advTm="10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RQ4: Instructor Perceptions</a:t>
            </a:r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Found student choices reasonable overall, including confirming personal doubts:</a:t>
            </a:r>
            <a:endParaRPr/>
          </a:p>
          <a:p>
            <a:pPr marL="914400" lvl="1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i="1"/>
              <a:t>“Was GPA on? See, GPA is not even on there! Gosh, see that! The students are smarter than me… See, I guess I wish [I had] heard or learned this earlier.”</a:t>
            </a:r>
            <a:r>
              <a:rPr lang="en"/>
              <a:t> (I2)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doubts about irrelevant criteria, gaming concerns, excluding important criteria:</a:t>
            </a:r>
            <a:endParaRPr/>
          </a:p>
          <a:p>
            <a:pPr marL="914400" lvl="1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○"/>
            </a:pPr>
            <a:r>
              <a:rPr lang="en" i="1"/>
              <a:t>“That's a hard question... there's a lot of literature on gender and achievements and race, like we should really pay attention to that, but then again I don't know. I'm not the students, and I don't know what their biases are, if they have biases... all I know is literature so... I don't know. I don't know if I trust that much that they know themselves so well.” </a:t>
            </a:r>
            <a:r>
              <a:rPr lang="en"/>
              <a:t>(I3)</a:t>
            </a:r>
            <a:endParaRPr/>
          </a:p>
        </p:txBody>
      </p:sp>
      <p:sp>
        <p:nvSpPr>
          <p:cNvPr id="202" name="Google Shape;202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85"/>
    </mc:Choice>
    <mc:Fallback>
      <p:transition spd="slow" advTm="45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should instructors form teams in their courses?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32"/>
    </mc:Choice>
    <mc:Fallback>
      <p:transition spd="slow" advTm="29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RQ4: Instructor Perceptions</a:t>
            </a:r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Three instructors would adopt LIFT as-is, a fourth would integrate student criteria into his own configuration</a:t>
            </a:r>
            <a:endParaRPr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Responsibility, motivation, sense of ownership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Remaining two instructors were reluctant to adopt due to key exclusions or large course sizes</a:t>
            </a: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69"/>
    </mc:Choice>
    <mc:Fallback>
      <p:transition spd="slow" advTm="35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Implications for Instructors</a:t>
            </a:r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 smtClean="0"/>
              <a:t>Possible to incorporate </a:t>
            </a:r>
            <a:r>
              <a:rPr lang="en" dirty="0"/>
              <a:t>student input into algorithmic team formation without adversely affecting grades or team </a:t>
            </a:r>
            <a:r>
              <a:rPr lang="en" dirty="0" smtClean="0"/>
              <a:t>experiences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dirty="0" smtClean="0"/>
              <a:t>Alternatives to full LIFT workflow:</a:t>
            </a:r>
            <a:endParaRPr dirty="0"/>
          </a:p>
          <a:p>
            <a:pPr lvl="1" indent="-342900">
              <a:spcBef>
                <a:spcPts val="1000"/>
              </a:spcBef>
              <a:buSzPts val="1800"/>
              <a:buChar char="●"/>
            </a:pPr>
            <a:r>
              <a:rPr lang="en" sz="1800" dirty="0" smtClean="0"/>
              <a:t>Adopt simplified </a:t>
            </a:r>
            <a:r>
              <a:rPr lang="en" sz="1800" dirty="0"/>
              <a:t>version of LIFT for convenience</a:t>
            </a:r>
            <a:endParaRPr sz="1800" dirty="0"/>
          </a:p>
          <a:p>
            <a:pPr lvl="2" indent="-342900">
              <a:spcBef>
                <a:spcPts val="1000"/>
              </a:spcBef>
              <a:buSzPts val="1800"/>
              <a:buChar char="○"/>
            </a:pPr>
            <a:r>
              <a:rPr lang="en" sz="1800" dirty="0"/>
              <a:t>E.g., vote only on weights</a:t>
            </a:r>
            <a:endParaRPr sz="1800" dirty="0"/>
          </a:p>
          <a:p>
            <a:pPr lvl="1" indent="-342900">
              <a:spcBef>
                <a:spcPts val="1000"/>
              </a:spcBef>
              <a:buSzPts val="1800"/>
              <a:buChar char="●"/>
            </a:pPr>
            <a:r>
              <a:rPr lang="en" sz="1800" dirty="0" smtClean="0"/>
              <a:t>Integrate </a:t>
            </a:r>
            <a:r>
              <a:rPr lang="en" sz="1800" dirty="0"/>
              <a:t>student- and instructor-chosen criteria in a single configuration</a:t>
            </a:r>
            <a:endParaRPr sz="1800" dirty="0"/>
          </a:p>
          <a:p>
            <a:pPr lvl="2" indent="-342900">
              <a:spcBef>
                <a:spcPts val="1000"/>
              </a:spcBef>
              <a:spcAft>
                <a:spcPts val="1000"/>
              </a:spcAft>
              <a:buSzPts val="1800"/>
              <a:buChar char="○"/>
            </a:pPr>
            <a:r>
              <a:rPr lang="en" sz="1800" dirty="0"/>
              <a:t>Protect voices of minority students</a:t>
            </a:r>
            <a:endParaRPr sz="1800" dirty="0"/>
          </a:p>
        </p:txBody>
      </p:sp>
      <p:sp>
        <p:nvSpPr>
          <p:cNvPr id="216" name="Google Shape;216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23"/>
    </mc:Choice>
    <mc:Fallback>
      <p:transition spd="slow" advTm="47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Implications for Tool Designers</a:t>
            </a:r>
            <a:endParaRPr/>
          </a:p>
        </p:txBody>
      </p:sp>
      <p:sp>
        <p:nvSpPr>
          <p:cNvPr id="222" name="Google Shape;222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Incorporate features to delegate algorithmic control to students</a:t>
            </a:r>
            <a:endParaRPr dirty="0"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E.g., surveys, discussion </a:t>
            </a:r>
            <a:r>
              <a:rPr lang="en" sz="1800" dirty="0" smtClean="0"/>
              <a:t>forums</a:t>
            </a:r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 smtClean="0"/>
              <a:t>Include elements of LIFT workflow directly in the tool rather than relying on external platforms</a:t>
            </a:r>
            <a:endParaRPr sz="1800"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Precautions against possible manipulative behavior</a:t>
            </a:r>
            <a:endParaRPr dirty="0"/>
          </a:p>
          <a:p>
            <a:pPr marL="914400" lvl="1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○"/>
            </a:pPr>
            <a:r>
              <a:rPr lang="en" sz="1800" dirty="0"/>
              <a:t>E.g., reduce reliance on self-reported data, collect survey responses before revealing weights</a:t>
            </a:r>
            <a:endParaRPr sz="1800" dirty="0"/>
          </a:p>
        </p:txBody>
      </p:sp>
      <p:sp>
        <p:nvSpPr>
          <p:cNvPr id="223" name="Google Shape;223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86"/>
    </mc:Choice>
    <mc:Fallback>
      <p:transition spd="slow" advTm="25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Contributions</a:t>
            </a:r>
            <a:endParaRPr/>
          </a:p>
        </p:txBody>
      </p:sp>
      <p:sp>
        <p:nvSpPr>
          <p:cNvPr id="229" name="Google Shape;229;p35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600" cy="3724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Deeper empirical understanding of </a:t>
            </a:r>
            <a:r>
              <a:rPr lang="en" sz="1600" dirty="0">
                <a:solidFill>
                  <a:schemeClr val="dk1"/>
                </a:solidFill>
              </a:rPr>
              <a:t>the effectiveness of leveraging learners' collective choices to shape the algorithmic team formation process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600" dirty="0">
                <a:solidFill>
                  <a:schemeClr val="dk1"/>
                </a:solidFill>
              </a:rPr>
              <a:t>Learner-centered workflow instructors can deploy to tap into the criteria that matter most to students in their specific courses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600" dirty="0"/>
              <a:t>Practical implications for how designers of team formation tools can give stakeholders more control over the algorithmic team formation process</a:t>
            </a:r>
            <a:endParaRPr sz="1600" dirty="0"/>
          </a:p>
          <a:p>
            <a:pPr marL="0" lvl="0" indent="0" algn="ctr" rtl="0"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600" b="1" dirty="0" smtClean="0"/>
              <a:t>Thank you to our participants!</a:t>
            </a:r>
          </a:p>
          <a:p>
            <a:pPr marL="0" lvl="0" indent="0" algn="ctr" rtl="0">
              <a:spcAft>
                <a:spcPts val="0"/>
              </a:spcAft>
              <a:buNone/>
            </a:pPr>
            <a:endParaRPr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Contact info:</a:t>
            </a:r>
            <a:endParaRPr sz="1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Emily Hastings (</a:t>
            </a:r>
            <a:r>
              <a:rPr lang="en" sz="1600" u="sng" dirty="0">
                <a:solidFill>
                  <a:schemeClr val="hlink"/>
                </a:solidFill>
                <a:hlinkClick r:id="rId5"/>
              </a:rPr>
              <a:t>ehstngs2@illinois.edu</a:t>
            </a:r>
            <a:r>
              <a:rPr lang="en" sz="1600" dirty="0"/>
              <a:t>)</a:t>
            </a:r>
            <a:endParaRPr sz="1600" dirty="0"/>
          </a:p>
        </p:txBody>
      </p:sp>
      <p:sp>
        <p:nvSpPr>
          <p:cNvPr id="230" name="Google Shape;230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93"/>
    </mc:Choice>
    <mc:Fallback>
      <p:transition spd="slow" advTm="26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Criteria-based Team Formation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4083900" y="1152475"/>
            <a:ext cx="4748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Strategically select team members to achieve certain compositions</a:t>
            </a:r>
            <a:endParaRPr sz="20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Skill diversity (e.g., Brickell et al. 1994, Horwitz and Horwitz 2007) 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Balanced personality types (e.g., Lykourentzou et al. 2016)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Balanced genders (e.g., Jehn, Northcraft, and Neale 1999)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Many more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311700" y="1722120"/>
            <a:ext cx="3673560" cy="2331720"/>
            <a:chOff x="311700" y="1722120"/>
            <a:chExt cx="3673560" cy="2331720"/>
          </a:xfrm>
        </p:grpSpPr>
        <p:sp>
          <p:nvSpPr>
            <p:cNvPr id="6" name="Rounded Rectangle 5"/>
            <p:cNvSpPr/>
            <p:nvPr/>
          </p:nvSpPr>
          <p:spPr>
            <a:xfrm>
              <a:off x="311700" y="1722120"/>
              <a:ext cx="3673560" cy="2331720"/>
            </a:xfrm>
            <a:prstGeom prst="round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526413" y="1895601"/>
              <a:ext cx="3244134" cy="1984758"/>
              <a:chOff x="624840" y="1905000"/>
              <a:chExt cx="3244134" cy="1984758"/>
            </a:xfrm>
          </p:grpSpPr>
          <p:pic>
            <p:nvPicPr>
              <p:cNvPr id="72" name="Google Shape;72;p15" descr="blue.png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1273674" y="1917270"/>
                <a:ext cx="294271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3" name="Google Shape;73;p15" descr="orange.png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954010" y="1917270"/>
                <a:ext cx="284767" cy="80115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4" name="Google Shape;74;p15" descr="red.png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1594716" y="1917270"/>
                <a:ext cx="327376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5" name="Google Shape;75;p15" descr="blue.png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24840" y="1917270"/>
                <a:ext cx="294271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6" name="Google Shape;76;p15" descr="blue.png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500649" y="1917270"/>
                <a:ext cx="294271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" name="Google Shape;77;p15" descr="blue.png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820495" y="1917270"/>
                <a:ext cx="294271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8" name="Google Shape;78;p15" descr="orange.png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3155661" y="1905000"/>
                <a:ext cx="284767" cy="80115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9" name="Google Shape;79;p15" descr="red.png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3481341" y="1905000"/>
                <a:ext cx="327376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0" name="Google Shape;80;p15" descr="blue.png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44681" y="3088601"/>
                <a:ext cx="294271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1" name="Google Shape;81;p15" descr="blue.png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1643882" y="3088601"/>
                <a:ext cx="294271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2" name="Google Shape;82;p15" descr="orange.png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321301" y="3076511"/>
                <a:ext cx="284767" cy="80115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3" name="Google Shape;83;p15" descr="red.png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966435" y="3088601"/>
                <a:ext cx="327376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4" name="Google Shape;84;p15" descr="orange.png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2505403" y="3088601"/>
                <a:ext cx="284767" cy="80115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5" name="Google Shape;85;p15" descr="blue.png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856159" y="3088601"/>
                <a:ext cx="294271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6" name="Google Shape;86;p15" descr="blue.png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3198879" y="3088601"/>
                <a:ext cx="294271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7" name="Google Shape;87;p15" descr="red.png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3541598" y="3088601"/>
                <a:ext cx="327376" cy="80115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36"/>
    </mc:Choice>
    <mc:Fallback>
      <p:transition spd="slow" advTm="26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Algorithmic Team Formation Tools</a:t>
            </a: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95" name="Google Shape;95;p16" descr="1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1850" y="3026675"/>
            <a:ext cx="8140306" cy="171275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6" name="Google Shape;96;p16" descr="Screen Shot 2017-05-08 at 8.50.21 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850" y="1491060"/>
            <a:ext cx="3711000" cy="104799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 rotWithShape="1">
          <a:blip r:embed="rId7">
            <a:alphaModFix/>
          </a:blip>
          <a:srcRect t="3706" b="43271"/>
          <a:stretch/>
        </p:blipFill>
        <p:spPr>
          <a:xfrm>
            <a:off x="5084825" y="1152487"/>
            <a:ext cx="3557317" cy="1725137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98"/>
    </mc:Choice>
    <mc:Fallback>
      <p:transition spd="slow" advTm="51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Tools assume that the instructor should configure the inputs to the algorithm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Students have little input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 benefits of increased knowledge and control</a:t>
            </a:r>
            <a:endParaRPr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Prevent viewing the algorithm as a “black box” (e.g., Blowers 2003)</a:t>
            </a:r>
            <a:endParaRPr sz="1800"/>
          </a:p>
          <a:p>
            <a:pPr marL="914400" lvl="1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Increased satisfaction and acceptance (e.g., Vaccaro et al. 2018, Cramer et al. 2008, Kizilcec 2016, Lee et al. 2015)</a:t>
            </a:r>
            <a:endParaRPr sz="1800"/>
          </a:p>
          <a:p>
            <a:pPr marL="914400" lvl="1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○"/>
            </a:pPr>
            <a:r>
              <a:rPr lang="en" sz="1800"/>
              <a:t>Greater ownership of group problems (e.g., Mello 1993)</a:t>
            </a:r>
            <a:endParaRPr sz="1800"/>
          </a:p>
        </p:txBody>
      </p:sp>
      <p:sp>
        <p:nvSpPr>
          <p:cNvPr id="104" name="Google Shape;10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12"/>
    </mc:Choice>
    <mc:Fallback>
      <p:transition spd="slow" advTm="46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LIFT Workflow</a:t>
            </a:r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638" y="1414338"/>
            <a:ext cx="8302723" cy="300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60"/>
    </mc:Choice>
    <mc:Fallback>
      <p:transition spd="slow" advTm="41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Experimental Design</a:t>
            </a:r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1"/>
          </p:nvPr>
        </p:nvSpPr>
        <p:spPr>
          <a:xfrm>
            <a:off x="464100" y="2227650"/>
            <a:ext cx="3999900" cy="26574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Condition 1: Learner (LIFT)</a:t>
            </a:r>
            <a:r>
              <a:rPr lang="en" sz="2200">
                <a:solidFill>
                  <a:srgbClr val="000000"/>
                </a:solidFill>
              </a:rPr>
              <a:t/>
            </a:r>
            <a:br>
              <a:rPr lang="en" sz="2200">
                <a:solidFill>
                  <a:srgbClr val="000000"/>
                </a:solidFill>
              </a:rPr>
            </a:br>
            <a:r>
              <a:rPr lang="en" sz="2200"/>
              <a:t/>
            </a:r>
            <a:br>
              <a:rPr lang="en" sz="2200"/>
            </a:br>
            <a:r>
              <a:rPr lang="en" sz="2200"/>
              <a:t/>
            </a:r>
            <a:br>
              <a:rPr lang="en" sz="2200"/>
            </a:br>
            <a:r>
              <a:rPr lang="en" sz="2200"/>
              <a:t/>
            </a:r>
            <a:br>
              <a:rPr lang="en" sz="2200"/>
            </a:br>
            <a:endParaRPr sz="22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2200"/>
          </a:p>
        </p:txBody>
      </p:sp>
      <p:sp>
        <p:nvSpPr>
          <p:cNvPr id="119" name="Google Shape;11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2"/>
          </p:nvPr>
        </p:nvSpPr>
        <p:spPr>
          <a:xfrm>
            <a:off x="4538550" y="2227650"/>
            <a:ext cx="4141200" cy="26574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Condition 2: Instructor (Control)</a:t>
            </a:r>
            <a:endParaRPr sz="2000"/>
          </a:p>
        </p:txBody>
      </p:sp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793" y="3092118"/>
            <a:ext cx="3630502" cy="131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83775" y="2724150"/>
            <a:ext cx="2050749" cy="2050749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311700" y="1044125"/>
            <a:ext cx="8520600" cy="10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Mixed-methods between participants experiment (N=289)</a:t>
            </a:r>
            <a:endParaRPr sz="1800"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Interviews with 18 students and 6 instructors</a:t>
            </a:r>
            <a:endParaRPr sz="180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053"/>
    </mc:Choice>
    <mc:Fallback>
      <p:transition spd="slow" advTm="59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Measures</a:t>
            </a:r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body" idx="1"/>
          </p:nvPr>
        </p:nvSpPr>
        <p:spPr>
          <a:xfrm>
            <a:off x="388050" y="1152475"/>
            <a:ext cx="8084400" cy="32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 sz="1600">
                <a:solidFill>
                  <a:srgbClr val="000000"/>
                </a:solidFill>
              </a:rPr>
              <a:t>Project Grades</a:t>
            </a:r>
            <a:endParaRPr sz="160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Perceived Performance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Satisfaction with Team Assignment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Satisfaction with Team Formation Process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Recommendation to Repeat Approach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Perceived Agency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Importance of Input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130" name="Google Shape;13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27"/>
    </mc:Choice>
    <mc:Fallback>
      <p:transition spd="slow" advTm="27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2"/>
    </mc:Choice>
    <mc:Fallback>
      <p:transition spd="slow" advTm="2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3102</TotalTime>
  <Words>1354</Words>
  <Application>Microsoft Office PowerPoint</Application>
  <PresentationFormat>On-screen Show (16:9)</PresentationFormat>
  <Paragraphs>154</Paragraphs>
  <Slides>23</Slides>
  <Notes>23</Notes>
  <HiddenSlides>0</HiddenSlides>
  <MMClips>23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5" baseType="lpstr">
      <vt:lpstr>Arial</vt:lpstr>
      <vt:lpstr>Simple Light</vt:lpstr>
      <vt:lpstr>LIFT: Integrating Stakeholder Voices into Algorithmic Team Formation</vt:lpstr>
      <vt:lpstr>How should instructors form teams in their courses?</vt:lpstr>
      <vt:lpstr>Criteria-based Team Formation</vt:lpstr>
      <vt:lpstr>Algorithmic Team Formation Tools</vt:lpstr>
      <vt:lpstr>The problem</vt:lpstr>
      <vt:lpstr>The LIFT Workflow</vt:lpstr>
      <vt:lpstr>Experimental Design</vt:lpstr>
      <vt:lpstr>Measures</vt:lpstr>
      <vt:lpstr>Results</vt:lpstr>
      <vt:lpstr>RQ1: What team formation criteria do students select when given the chance? How do student and instructor choices differ?</vt:lpstr>
      <vt:lpstr>RQ1: Student Criteria Choices</vt:lpstr>
      <vt:lpstr>Instructor Criteria Choices</vt:lpstr>
      <vt:lpstr>RQ2: How do students perceive their agency when they are allowed to have input into the team formation process?</vt:lpstr>
      <vt:lpstr>RQ2: Student Perceptions of Agency</vt:lpstr>
      <vt:lpstr>RQ2: Student Perceptions of Agency</vt:lpstr>
      <vt:lpstr>RQ3: How does allowing students to select criteria affect their team performance, satisfaction, and other course experiences compared to having instructors select criteria?</vt:lpstr>
      <vt:lpstr>RQ3: Effects of Criteria Selector on Outcomes</vt:lpstr>
      <vt:lpstr>RQ4: How do instructors perceive transferring agency in the team formation process to students, and what do they learn about student preferences?</vt:lpstr>
      <vt:lpstr>RQ4: Instructor Perceptions</vt:lpstr>
      <vt:lpstr>RQ4: Instructor Perceptions</vt:lpstr>
      <vt:lpstr>Implications for Instructors</vt:lpstr>
      <vt:lpstr>Implications for Tool Designers</vt:lpstr>
      <vt:lpstr>Contributions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LIFT: Integrating Stakeholder Voices into Algorithmic Team Formation</dc:title>
  <dc:creator>Emily Hastings</dc:creator>
  <cp:lastModifiedBy>Emily Hastings</cp:lastModifiedBy>
  <cp:revision>6</cp:revision>
  <dcterms:modified xsi:type="dcterms:W3CDTF">2020-05-21T05:28:13Z</dcterms:modified>
</cp:coreProperties>
</file>